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2"/>
  </p:notesMasterIdLst>
  <p:sldIdLst>
    <p:sldId id="256" r:id="rId2"/>
    <p:sldId id="265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65617" autoAdjust="0"/>
  </p:normalViewPr>
  <p:slideViewPr>
    <p:cSldViewPr snapToGrid="0" snapToObjects="1">
      <p:cViewPr varScale="1">
        <p:scale>
          <a:sx n="64" d="100"/>
          <a:sy n="64" d="100"/>
        </p:scale>
        <p:origin x="2358" y="288"/>
      </p:cViewPr>
      <p:guideLst>
        <p:guide orient="horz" pos="2160"/>
        <p:guide pos="3840"/>
      </p:guideLst>
    </p:cSldViewPr>
  </p:slideViewPr>
  <p:notesTextViewPr>
    <p:cViewPr>
      <p:scale>
        <a:sx n="150" d="100"/>
        <a:sy n="15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7FA273F-7665-45DC-9865-67A92CF37BAB}" type="datetimeFigureOut">
              <a:rPr lang="en-GB" smtClean="0"/>
              <a:t>31/12/2025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3A2D4F4-12C4-4A88-8474-CC6C9533784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337205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LESSON 1: INTRODUCTION TO ALGORITHMS</a:t>
            </a:r>
          </a:p>
          <a:p>
            <a:endParaRPr lang="en-US" dirty="0"/>
          </a:p>
          <a:p>
            <a:r>
              <a:rPr lang="en-US" dirty="0"/>
              <a:t>OVERVIEW: Students learn what algorithms are and how they influence daily life through social media.</a:t>
            </a:r>
          </a:p>
          <a:p>
            <a:endParaRPr lang="en-US" dirty="0"/>
          </a:p>
          <a:p>
            <a:r>
              <a:rPr lang="en-US" dirty="0"/>
              <a:t>KEY PREP:</a:t>
            </a:r>
          </a:p>
          <a:p>
            <a:r>
              <a:rPr lang="en-US" dirty="0"/>
              <a:t>- Test teachablemachine.withgoogle.com on school network</a:t>
            </a:r>
          </a:p>
          <a:p>
            <a:r>
              <a:rPr lang="en-US" dirty="0"/>
              <a:t>- Prepare paper and pens for sandwich algorithm activity</a:t>
            </a:r>
          </a:p>
          <a:p>
            <a:r>
              <a:rPr lang="en-US" dirty="0"/>
              <a:t>- Have flowchart examples ready if needed</a:t>
            </a:r>
          </a:p>
          <a:p>
            <a:endParaRPr lang="en-US" dirty="0"/>
          </a:p>
          <a:p>
            <a:r>
              <a:rPr lang="en-US" dirty="0"/>
              <a:t>TIMING: 60 minutes total</a:t>
            </a:r>
          </a:p>
          <a:p>
            <a:endParaRPr lang="en-US" dirty="0"/>
          </a:p>
          <a:p>
            <a:r>
              <a:rPr lang="en-US" dirty="0"/>
              <a:t>LINKS TO: Year 7 understanding of AI, leads to Year 8 bias discussion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3A2D4F4-12C4-4A88-8474-CC6C9533784D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0775767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REFERENCES</a:t>
            </a:r>
          </a:p>
          <a:p>
            <a:endParaRPr lang="en-US" dirty="0"/>
          </a:p>
          <a:p>
            <a:r>
              <a:rPr lang="en-US" dirty="0"/>
              <a:t>CITATION GUIDANCE:</a:t>
            </a:r>
          </a:p>
          <a:p>
            <a:r>
              <a:rPr lang="en-US" dirty="0"/>
              <a:t>These references show curriculum alignment with:</a:t>
            </a:r>
          </a:p>
          <a:p>
            <a:r>
              <a:rPr lang="en-US" dirty="0"/>
              <a:t>- DfE guidance (government policy)</a:t>
            </a:r>
          </a:p>
          <a:p>
            <a:r>
              <a:rPr lang="en-US" dirty="0"/>
              <a:t>- UNESCO framework (international standards)</a:t>
            </a:r>
          </a:p>
          <a:p>
            <a:r>
              <a:rPr lang="en-US" dirty="0"/>
              <a:t>- Ofsted expectations (inspection criteria)</a:t>
            </a:r>
          </a:p>
          <a:p>
            <a:endParaRPr lang="en-US" dirty="0"/>
          </a:p>
          <a:p>
            <a:r>
              <a:rPr lang="en-US" dirty="0"/>
              <a:t>FOR STUDENTS: These are authoritative sources they can reference in work</a:t>
            </a:r>
          </a:p>
          <a:p>
            <a:endParaRPr lang="en-US" dirty="0"/>
          </a:p>
          <a:p>
            <a:r>
              <a:rPr lang="en-US" dirty="0"/>
              <a:t>FOR SLT/OFSTED: Evidence of research-based, policy-aligned curriculum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3A2D4F4-12C4-4A88-8474-CC6C9533784D}" type="slidenum">
              <a:rPr lang="en-GB" smtClean="0"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5514776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t>LEARNING OBJECTIVES</a:t>
            </a:r>
          </a:p>
          <a:p>
            <a:endParaRPr/>
          </a:p>
          <a:p>
            <a:r>
              <a:t>Share these objectives with students at the start of the lesson. Consider:</a:t>
            </a:r>
          </a:p>
          <a:p>
            <a:r>
              <a:t>- Displaying on board throughout lesson</a:t>
            </a:r>
          </a:p>
          <a:p>
            <a:r>
              <a:t>- Returning to objectives during plenary</a:t>
            </a:r>
          </a:p>
          <a:p>
            <a:r>
              <a:t>- Students self-assess against objectives at end</a:t>
            </a:r>
          </a:p>
          <a:p>
            <a:endParaRPr/>
          </a:p>
          <a:p>
            <a:r>
              <a:t>These objectives align with:</a:t>
            </a:r>
          </a:p>
          <a:p>
            <a:r>
              <a:t>- UNESCO AI Competency Framework</a:t>
            </a:r>
          </a:p>
          <a:p>
            <a:r>
              <a:t>- DfE guidance on AI in education</a:t>
            </a:r>
          </a:p>
          <a:p>
            <a:r>
              <a:t>- Ofsted expectations for AI understanding</a:t>
            </a:r>
          </a:p>
          <a:p>
            <a:endParaRPr/>
          </a:p>
          <a:p>
            <a:r>
              <a:t>Objectives should be student-friendly and achievable within the lesson time.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PRIOR KNOWLEDGE CHECK</a:t>
            </a:r>
          </a:p>
          <a:p>
            <a:endParaRPr lang="en-US" dirty="0"/>
          </a:p>
          <a:p>
            <a:r>
              <a:rPr lang="en-US" dirty="0"/>
              <a:t>RETRIEVAL PRACTICE from Year 7:</a:t>
            </a:r>
          </a:p>
          <a:p>
            <a:r>
              <a:rPr lang="en-US" dirty="0"/>
              <a:t>Encourage students to think back to Year 7 lessons.</a:t>
            </a:r>
          </a:p>
          <a:p>
            <a:endParaRPr lang="en-US" dirty="0"/>
          </a:p>
          <a:p>
            <a:r>
              <a:rPr lang="en-US" dirty="0"/>
              <a:t>EXPECTED ANSWERS:</a:t>
            </a:r>
          </a:p>
          <a:p>
            <a:r>
              <a:rPr lang="en-US" dirty="0"/>
              <a:t>1. Training data = examples used to teach AI</a:t>
            </a:r>
          </a:p>
          <a:p>
            <a:r>
              <a:rPr lang="en-US" dirty="0"/>
              <a:t>2. Biased data causes biased AI</a:t>
            </a:r>
          </a:p>
          <a:p>
            <a:r>
              <a:rPr lang="en-US" dirty="0"/>
              <a:t>3. Examples: Do no harm, transparency, non-discrimination</a:t>
            </a:r>
          </a:p>
          <a:p>
            <a:r>
              <a:rPr lang="en-US" dirty="0"/>
              <a:t>4. No - humans should make important decisions</a:t>
            </a:r>
          </a:p>
          <a:p>
            <a:endParaRPr lang="en-US" dirty="0"/>
          </a:p>
          <a:p>
            <a:r>
              <a:rPr lang="en-US" dirty="0"/>
              <a:t>CHALLENGE QUESTION:</a:t>
            </a:r>
          </a:p>
          <a:p>
            <a:r>
              <a:rPr lang="en-US" dirty="0"/>
              <a:t>Listen for: need photos of uniforms, variety of angles/lighting, label each item</a:t>
            </a:r>
          </a:p>
          <a:p>
            <a:endParaRPr lang="en-US" dirty="0"/>
          </a:p>
          <a:p>
            <a:r>
              <a:rPr lang="en-US" dirty="0"/>
              <a:t>THINK-PAIR-SHARE: 30 seconds individual, 1 min pairs, 2 mins sharing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3A2D4F4-12C4-4A88-8474-CC6C9533784D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4228173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WHAT IS AN ALGORITHM?</a:t>
            </a:r>
          </a:p>
          <a:p>
            <a:endParaRPr lang="en-US" dirty="0"/>
          </a:p>
          <a:p>
            <a:r>
              <a:rPr lang="en-US" dirty="0"/>
              <a:t>KEY POINTS TO EMPHASISE:</a:t>
            </a:r>
          </a:p>
          <a:p>
            <a:r>
              <a:rPr lang="en-US" dirty="0"/>
              <a:t>- Algorithms existed before computers (recipes, directions)</a:t>
            </a:r>
          </a:p>
          <a:p>
            <a:r>
              <a:rPr lang="en-US" dirty="0"/>
              <a:t>- Step-by-step instructions that can be followed by anyone</a:t>
            </a:r>
          </a:p>
          <a:p>
            <a:r>
              <a:rPr lang="en-US" dirty="0"/>
              <a:t>- Computers follow algorithms exactly - they don't 'think'</a:t>
            </a:r>
          </a:p>
          <a:p>
            <a:endParaRPr lang="en-US" dirty="0"/>
          </a:p>
          <a:p>
            <a:r>
              <a:rPr lang="en-US" dirty="0"/>
              <a:t>REAL-WORLD EXAMPLES:</a:t>
            </a:r>
          </a:p>
          <a:p>
            <a:r>
              <a:rPr lang="en-US" dirty="0"/>
              <a:t>- Recipe (cooking algorithm)</a:t>
            </a:r>
          </a:p>
          <a:p>
            <a:r>
              <a:rPr lang="en-US" dirty="0"/>
              <a:t>- Route to school (navigation algorithm)</a:t>
            </a:r>
          </a:p>
          <a:p>
            <a:r>
              <a:rPr lang="en-US" dirty="0"/>
              <a:t>- Morning routine (personal algorithm)</a:t>
            </a:r>
          </a:p>
          <a:p>
            <a:endParaRPr lang="en-US" dirty="0"/>
          </a:p>
          <a:p>
            <a:r>
              <a:rPr lang="en-US" dirty="0"/>
              <a:t>CHECK UNDERSTANDING: Ask students for their own examples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3A2D4F4-12C4-4A88-8474-CC6C9533784D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2845381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ACTIVITY GUIDANCE</a:t>
            </a:r>
          </a:p>
          <a:p>
            <a:endParaRPr lang="en-US" dirty="0"/>
          </a:p>
          <a:p>
            <a:r>
              <a:rPr lang="en-US" dirty="0"/>
              <a:t>SET UP:</a:t>
            </a:r>
          </a:p>
          <a:p>
            <a:r>
              <a:rPr lang="en-US" dirty="0"/>
              <a:t>- Clear instructions before starting</a:t>
            </a:r>
          </a:p>
          <a:p>
            <a:r>
              <a:rPr lang="en-US" dirty="0"/>
              <a:t>- Model expectations</a:t>
            </a:r>
          </a:p>
          <a:p>
            <a:r>
              <a:rPr lang="en-US" dirty="0"/>
              <a:t>- Set time limits clearly</a:t>
            </a:r>
          </a:p>
          <a:p>
            <a:r>
              <a:rPr lang="en-US" dirty="0"/>
              <a:t>- Circulate during activity</a:t>
            </a:r>
          </a:p>
          <a:p>
            <a:endParaRPr lang="en-US" dirty="0"/>
          </a:p>
          <a:p>
            <a:r>
              <a:rPr lang="en-US" dirty="0"/>
              <a:t>MONITOR:</a:t>
            </a:r>
          </a:p>
          <a:p>
            <a:r>
              <a:rPr lang="en-US" dirty="0"/>
              <a:t>- Check understanding</a:t>
            </a:r>
          </a:p>
          <a:p>
            <a:r>
              <a:rPr lang="en-US" dirty="0"/>
              <a:t>- Support struggling students</a:t>
            </a:r>
          </a:p>
          <a:p>
            <a:r>
              <a:rPr lang="en-US" dirty="0"/>
              <a:t>- Challenge fast finishers</a:t>
            </a:r>
          </a:p>
          <a:p>
            <a:r>
              <a:rPr lang="en-US" dirty="0"/>
              <a:t>- Note misconceptions for plenary</a:t>
            </a:r>
          </a:p>
          <a:p>
            <a:endParaRPr lang="en-US" dirty="0"/>
          </a:p>
          <a:p>
            <a:r>
              <a:rPr lang="en-US" dirty="0"/>
              <a:t>SUCCESS CRITERIA: Visible on slide or shared verbally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3A2D4F4-12C4-4A88-8474-CC6C9533784D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6424486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CONTENT SLIDE: Social Media Algorithms</a:t>
            </a:r>
          </a:p>
          <a:p>
            <a:endParaRPr lang="en-US" dirty="0"/>
          </a:p>
          <a:p>
            <a:r>
              <a:rPr lang="en-US" dirty="0"/>
              <a:t>TEACHING POINTS:</a:t>
            </a:r>
          </a:p>
          <a:p>
            <a:r>
              <a:rPr lang="en-US" dirty="0"/>
              <a:t>- Explain key concepts clearly</a:t>
            </a:r>
          </a:p>
          <a:p>
            <a:r>
              <a:rPr lang="en-US" dirty="0"/>
              <a:t>- Check understanding with questions</a:t>
            </a:r>
          </a:p>
          <a:p>
            <a:r>
              <a:rPr lang="en-US" dirty="0"/>
              <a:t>- Use examples relevant to students</a:t>
            </a:r>
          </a:p>
          <a:p>
            <a:r>
              <a:rPr lang="en-US" dirty="0"/>
              <a:t>- Link to prior/future learning</a:t>
            </a:r>
          </a:p>
          <a:p>
            <a:endParaRPr lang="en-US" dirty="0"/>
          </a:p>
          <a:p>
            <a:r>
              <a:rPr lang="en-US" dirty="0"/>
              <a:t>PACE: Allow time for questions and discussion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3A2D4F4-12C4-4A88-8474-CC6C9533784D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2968696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ACTIVITY GUIDANCE</a:t>
            </a:r>
          </a:p>
          <a:p>
            <a:endParaRPr lang="en-US" dirty="0"/>
          </a:p>
          <a:p>
            <a:r>
              <a:rPr lang="en-US" dirty="0"/>
              <a:t>SET UP:</a:t>
            </a:r>
          </a:p>
          <a:p>
            <a:r>
              <a:rPr lang="en-US" dirty="0"/>
              <a:t>- Clear instructions before starting</a:t>
            </a:r>
          </a:p>
          <a:p>
            <a:r>
              <a:rPr lang="en-US" dirty="0"/>
              <a:t>- Model expectations</a:t>
            </a:r>
          </a:p>
          <a:p>
            <a:r>
              <a:rPr lang="en-US" dirty="0"/>
              <a:t>- Set time limits clearly</a:t>
            </a:r>
          </a:p>
          <a:p>
            <a:r>
              <a:rPr lang="en-US" dirty="0"/>
              <a:t>- Circulate during activity</a:t>
            </a:r>
          </a:p>
          <a:p>
            <a:endParaRPr lang="en-US" dirty="0"/>
          </a:p>
          <a:p>
            <a:r>
              <a:rPr lang="en-US" dirty="0"/>
              <a:t>MONITOR:</a:t>
            </a:r>
          </a:p>
          <a:p>
            <a:r>
              <a:rPr lang="en-US" dirty="0"/>
              <a:t>- Check understanding</a:t>
            </a:r>
          </a:p>
          <a:p>
            <a:r>
              <a:rPr lang="en-US" dirty="0"/>
              <a:t>- Support struggling students</a:t>
            </a:r>
          </a:p>
          <a:p>
            <a:r>
              <a:rPr lang="en-US" dirty="0"/>
              <a:t>- Challenge fast finishers</a:t>
            </a:r>
          </a:p>
          <a:p>
            <a:r>
              <a:rPr lang="en-US" dirty="0"/>
              <a:t>- Note misconceptions for plenary</a:t>
            </a:r>
          </a:p>
          <a:p>
            <a:endParaRPr lang="en-US" dirty="0"/>
          </a:p>
          <a:p>
            <a:r>
              <a:rPr lang="en-US" dirty="0"/>
              <a:t>SUCCESS CRITERIA: Visible on slide or shared verbally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3A2D4F4-12C4-4A88-8474-CC6C9533784D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7817733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PLENARY</a:t>
            </a:r>
          </a:p>
          <a:p>
            <a:endParaRPr lang="en-US" dirty="0"/>
          </a:p>
          <a:p>
            <a:r>
              <a:rPr lang="en-US" dirty="0"/>
              <a:t>PURPOSE: Consolidate learning, check understanding, link to next lesson</a:t>
            </a:r>
          </a:p>
          <a:p>
            <a:endParaRPr lang="en-US" dirty="0"/>
          </a:p>
          <a:p>
            <a:r>
              <a:rPr lang="en-US" dirty="0"/>
              <a:t>EXIT TICKET:</a:t>
            </a:r>
          </a:p>
          <a:p>
            <a:r>
              <a:rPr lang="en-US" dirty="0"/>
              <a:t>- Quick individual response</a:t>
            </a:r>
          </a:p>
          <a:p>
            <a:r>
              <a:rPr lang="en-US" dirty="0"/>
              <a:t>- Collect as students leave OR verbal sharing</a:t>
            </a:r>
          </a:p>
          <a:p>
            <a:r>
              <a:rPr lang="en-US" dirty="0"/>
              <a:t>- Use to plan next lesson/interventions</a:t>
            </a:r>
          </a:p>
          <a:p>
            <a:endParaRPr lang="en-US" dirty="0"/>
          </a:p>
          <a:p>
            <a:r>
              <a:rPr lang="en-US" dirty="0"/>
              <a:t>REFLECTION: Return to learning objectives - did we achieve them?</a:t>
            </a:r>
          </a:p>
          <a:p>
            <a:endParaRPr lang="en-US" dirty="0"/>
          </a:p>
          <a:p>
            <a:r>
              <a:rPr lang="en-US" dirty="0"/>
              <a:t>NEXT LESSON: Preview what's coming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3A2D4F4-12C4-4A88-8474-CC6C9533784D}" type="slidenum">
              <a:rPr lang="en-GB" smtClean="0"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4331342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HOMEWORK</a:t>
            </a:r>
          </a:p>
          <a:p>
            <a:endParaRPr lang="en-US" dirty="0"/>
          </a:p>
          <a:p>
            <a:r>
              <a:rPr lang="en-US" dirty="0"/>
              <a:t>CLEAR EXPECTATIONS:</a:t>
            </a:r>
          </a:p>
          <a:p>
            <a:r>
              <a:rPr lang="en-US" dirty="0"/>
              <a:t>- State word count/time expected</a:t>
            </a:r>
          </a:p>
          <a:p>
            <a:r>
              <a:rPr lang="en-US" dirty="0"/>
              <a:t>- Show example if available</a:t>
            </a:r>
          </a:p>
          <a:p>
            <a:r>
              <a:rPr lang="en-US" dirty="0"/>
              <a:t>- Explain purpose</a:t>
            </a:r>
          </a:p>
          <a:p>
            <a:r>
              <a:rPr lang="en-US" dirty="0"/>
              <a:t>- Give deadline</a:t>
            </a:r>
          </a:p>
          <a:p>
            <a:endParaRPr lang="en-US" dirty="0"/>
          </a:p>
          <a:p>
            <a:r>
              <a:rPr lang="en-US" dirty="0"/>
              <a:t>SUPPORT:</a:t>
            </a:r>
          </a:p>
          <a:p>
            <a:r>
              <a:rPr lang="en-US" dirty="0"/>
              <a:t>- Provide sentence starters if needed</a:t>
            </a:r>
          </a:p>
          <a:p>
            <a:r>
              <a:rPr lang="en-US" dirty="0"/>
              <a:t>- Suggest where to find information</a:t>
            </a:r>
          </a:p>
          <a:p>
            <a:r>
              <a:rPr lang="en-US" dirty="0"/>
              <a:t>- Offer alternative formats for SEND</a:t>
            </a:r>
          </a:p>
          <a:p>
            <a:endParaRPr lang="en-US" dirty="0"/>
          </a:p>
          <a:p>
            <a:r>
              <a:rPr lang="en-US" dirty="0"/>
              <a:t>FOLLOW-UP: Plan to use homework in next lesson (share examples, build on learning)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3A2D4F4-12C4-4A88-8474-CC6C9533784D}" type="slidenum">
              <a:rPr lang="en-GB" smtClean="0"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316238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12/31/2025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12/31/2025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12/31/2025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12/31/2025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12/31/2025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12/31/2025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12/31/2025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12/31/2025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12/31/2025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12/31/2025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12/31/2025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38C0EADB-BB3F-96F2-A95D-2069938D1969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73524" y="1600201"/>
            <a:ext cx="8272733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12/31/2025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E233664E-8433-381E-1AA8-F2F2EBDB9A9A}"/>
              </a:ext>
            </a:extLst>
          </p:cNvPr>
          <p:cNvPicPr>
            <a:picLocks noChangeAspect="1"/>
          </p:cNvPicPr>
          <p:nvPr userDrawn="1"/>
        </p:nvPicPr>
        <p:blipFill>
          <a:blip r:embed="rId14"/>
          <a:stretch>
            <a:fillRect/>
          </a:stretch>
        </p:blipFill>
        <p:spPr>
          <a:xfrm>
            <a:off x="11220450" y="5886450"/>
            <a:ext cx="971550" cy="971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t>Introduction to Algorithms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dirty="0">
                <a:solidFill>
                  <a:schemeClr val="tx1"/>
                </a:solidFill>
              </a:rPr>
              <a:t>Year 8 Computer Science</a:t>
            </a:r>
          </a:p>
          <a:p>
            <a:r>
              <a:rPr dirty="0">
                <a:solidFill>
                  <a:schemeClr val="tx1"/>
                </a:solidFill>
              </a:rPr>
              <a:t>Lesson 1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dirty="0"/>
              <a:t>References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sz="2000" dirty="0"/>
              <a:t>Department for Education (2025). Generative AI in education.</a:t>
            </a:r>
          </a:p>
          <a:p>
            <a:endParaRPr sz="2000" dirty="0"/>
          </a:p>
          <a:p>
            <a:r>
              <a:rPr sz="2000" dirty="0"/>
              <a:t>UNESCO (2024). AI competency framework for students.</a:t>
            </a:r>
          </a:p>
          <a:p>
            <a:endParaRPr sz="2000" dirty="0"/>
          </a:p>
          <a:p>
            <a:r>
              <a:rPr sz="2000" dirty="0"/>
              <a:t>Year 8 focuses on UNESCO Level 2 (Apply)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Learning Objectives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sz="2000" b="1" dirty="0"/>
              <a:t>By the end of this lesson, you will be able to:</a:t>
            </a:r>
          </a:p>
          <a:p>
            <a:pPr marL="0" indent="0">
              <a:buNone/>
            </a:pPr>
            <a:endParaRPr sz="2000" dirty="0"/>
          </a:p>
          <a:p>
            <a:pPr marL="0" indent="0">
              <a:buNone/>
            </a:pPr>
            <a:endParaRPr sz="2000" dirty="0"/>
          </a:p>
          <a:p>
            <a:pPr marL="457200" indent="-457200">
              <a:buFont typeface="+mj-lt"/>
              <a:buAutoNum type="arabicPeriod"/>
            </a:pPr>
            <a:r>
              <a:rPr sz="2000" dirty="0"/>
              <a:t>Define what an algorithm is</a:t>
            </a:r>
          </a:p>
          <a:p>
            <a:pPr marL="457200" indent="-457200">
              <a:buFont typeface="+mj-lt"/>
              <a:buAutoNum type="arabicPeriod"/>
            </a:pPr>
            <a:r>
              <a:rPr sz="2000" dirty="0"/>
              <a:t>Understand how social media algorithms work</a:t>
            </a:r>
          </a:p>
          <a:p>
            <a:pPr marL="457200" indent="-457200">
              <a:buFont typeface="+mj-lt"/>
              <a:buAutoNum type="arabicPeriod"/>
            </a:pPr>
            <a:r>
              <a:rPr sz="2000" dirty="0"/>
              <a:t>Design a simple recommendation algorithm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dirty="0"/>
              <a:t>Prior Knowledge Check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sz="2000" b="1" dirty="0"/>
              <a:t>Retrieval from Year 7:</a:t>
            </a:r>
          </a:p>
          <a:p>
            <a:pPr marL="0" indent="0">
              <a:buNone/>
            </a:pPr>
            <a:endParaRPr sz="2000" dirty="0"/>
          </a:p>
          <a:p>
            <a:pPr marL="0" indent="0">
              <a:buNone/>
            </a:pPr>
            <a:r>
              <a:rPr sz="2000" dirty="0"/>
              <a:t>1. What is training data?</a:t>
            </a:r>
          </a:p>
          <a:p>
            <a:pPr marL="0" indent="0">
              <a:buNone/>
            </a:pPr>
            <a:r>
              <a:rPr sz="2000" dirty="0"/>
              <a:t>2. How can training data cause bias?</a:t>
            </a:r>
          </a:p>
          <a:p>
            <a:pPr marL="0" indent="0">
              <a:buNone/>
            </a:pPr>
            <a:r>
              <a:rPr sz="2000" dirty="0"/>
              <a:t>3. Name one ethical principle for AI</a:t>
            </a:r>
          </a:p>
          <a:p>
            <a:pPr marL="0" indent="0">
              <a:buNone/>
            </a:pPr>
            <a:r>
              <a:rPr sz="2000" dirty="0"/>
              <a:t>4. Should AI make important decisions alone?</a:t>
            </a:r>
          </a:p>
          <a:p>
            <a:pPr marL="0" indent="0">
              <a:buNone/>
            </a:pPr>
            <a:endParaRPr sz="2000" dirty="0"/>
          </a:p>
          <a:p>
            <a:pPr marL="0" indent="0">
              <a:buNone/>
            </a:pPr>
            <a:r>
              <a:rPr sz="2000" b="1" dirty="0"/>
              <a:t>New Term: </a:t>
            </a:r>
            <a:r>
              <a:rPr sz="2000" dirty="0"/>
              <a:t>ALGORITHMS</a:t>
            </a:r>
          </a:p>
          <a:p>
            <a:pPr marL="0" indent="0">
              <a:buNone/>
            </a:pPr>
            <a:endParaRPr sz="2000" dirty="0"/>
          </a:p>
          <a:p>
            <a:pPr marL="0" indent="0">
              <a:buNone/>
            </a:pPr>
            <a:r>
              <a:rPr sz="2000" b="1" dirty="0"/>
              <a:t>Think-Pair-Share: </a:t>
            </a:r>
            <a:r>
              <a:rPr sz="2000" dirty="0"/>
              <a:t>When you hear algorithm, what do you think of?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dirty="0"/>
              <a:t>What is an Algorithm?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92826" y="1417639"/>
            <a:ext cx="8353431" cy="5327290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sz="2000" dirty="0"/>
              <a:t>A set of step-by-step instructions to solve a problem or complete a task</a:t>
            </a:r>
          </a:p>
          <a:p>
            <a:pPr marL="0" indent="0">
              <a:buNone/>
            </a:pPr>
            <a:endParaRPr sz="2000" dirty="0"/>
          </a:p>
          <a:p>
            <a:pPr marL="0" indent="0">
              <a:buNone/>
            </a:pPr>
            <a:r>
              <a:rPr sz="2000" dirty="0"/>
              <a:t>Like a recipe for cooking or directions to a destination</a:t>
            </a:r>
          </a:p>
          <a:p>
            <a:pPr marL="0" indent="0">
              <a:buNone/>
            </a:pPr>
            <a:endParaRPr sz="2000" dirty="0"/>
          </a:p>
          <a:p>
            <a:pPr marL="0" indent="0">
              <a:buNone/>
            </a:pPr>
            <a:r>
              <a:rPr sz="2000" b="1" dirty="0"/>
              <a:t>Examples of everyday algorithms:</a:t>
            </a:r>
          </a:p>
          <a:p>
            <a:pPr marL="0" indent="0">
              <a:buNone/>
            </a:pPr>
            <a:r>
              <a:rPr sz="2000" dirty="0"/>
              <a:t>Recipe for making toast</a:t>
            </a:r>
          </a:p>
          <a:p>
            <a:pPr marL="0" indent="0">
              <a:buNone/>
            </a:pPr>
            <a:r>
              <a:rPr sz="2000" dirty="0"/>
              <a:t>Getting dressed</a:t>
            </a:r>
          </a:p>
          <a:p>
            <a:pPr marL="0" indent="0">
              <a:buNone/>
            </a:pPr>
            <a:r>
              <a:rPr sz="2000" dirty="0"/>
              <a:t>Morning routine</a:t>
            </a:r>
          </a:p>
          <a:p>
            <a:pPr marL="0" indent="0">
              <a:buNone/>
            </a:pPr>
            <a:endParaRPr sz="2000" dirty="0"/>
          </a:p>
          <a:p>
            <a:pPr marL="0" indent="0">
              <a:buNone/>
            </a:pPr>
            <a:r>
              <a:rPr sz="2000" b="1" dirty="0"/>
              <a:t>Algorithms in Technology:</a:t>
            </a:r>
          </a:p>
          <a:p>
            <a:pPr marL="0" indent="0">
              <a:buNone/>
            </a:pPr>
            <a:r>
              <a:rPr sz="2000" dirty="0"/>
              <a:t>Search engines</a:t>
            </a:r>
          </a:p>
          <a:p>
            <a:pPr marL="0" indent="0">
              <a:buNone/>
            </a:pPr>
            <a:r>
              <a:rPr sz="2000" dirty="0"/>
              <a:t>Social media</a:t>
            </a:r>
          </a:p>
          <a:p>
            <a:pPr marL="0" indent="0">
              <a:buNone/>
            </a:pPr>
            <a:r>
              <a:rPr sz="2000" dirty="0"/>
              <a:t>Recommendations</a:t>
            </a:r>
          </a:p>
          <a:p>
            <a:pPr marL="0" indent="0">
              <a:buNone/>
            </a:pPr>
            <a:r>
              <a:rPr sz="2000" dirty="0"/>
              <a:t>Navigation</a:t>
            </a:r>
          </a:p>
          <a:p>
            <a:pPr marL="0" indent="0">
              <a:buNone/>
            </a:pPr>
            <a:endParaRPr sz="2000" dirty="0"/>
          </a:p>
          <a:p>
            <a:pPr marL="0" indent="0">
              <a:buNone/>
            </a:pPr>
            <a:r>
              <a:rPr sz="2000" b="1" dirty="0"/>
              <a:t>Key Point: </a:t>
            </a:r>
            <a:r>
              <a:rPr sz="2000" dirty="0"/>
              <a:t>AI uses algorithms that LEARN and ADAPT from data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dirty="0"/>
              <a:t>Activity 1: Write an Algorithm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sz="2000" b="1" dirty="0"/>
              <a:t>Unplugged: </a:t>
            </a:r>
            <a:r>
              <a:rPr sz="2000" dirty="0"/>
              <a:t>Write algorithm for making a sandwich</a:t>
            </a:r>
          </a:p>
          <a:p>
            <a:pPr marL="0" indent="0">
              <a:buNone/>
            </a:pPr>
            <a:endParaRPr sz="2000" dirty="0"/>
          </a:p>
          <a:p>
            <a:pPr marL="0" indent="0">
              <a:buNone/>
            </a:pPr>
            <a:r>
              <a:rPr sz="2000" b="1" dirty="0"/>
              <a:t>Part 1 </a:t>
            </a:r>
            <a:r>
              <a:rPr sz="2000" dirty="0"/>
              <a:t>(5 mins): Write step-by-step instructions</a:t>
            </a:r>
          </a:p>
          <a:p>
            <a:pPr marL="0" indent="0">
              <a:buNone/>
            </a:pPr>
            <a:r>
              <a:rPr sz="2000" b="1" dirty="0"/>
              <a:t>Part 2 </a:t>
            </a:r>
            <a:r>
              <a:rPr sz="2000" dirty="0"/>
              <a:t>(5 mins): Partner tests by following literally</a:t>
            </a:r>
          </a:p>
          <a:p>
            <a:pPr marL="0" indent="0">
              <a:buNone/>
            </a:pPr>
            <a:r>
              <a:rPr sz="2000" b="1" dirty="0"/>
              <a:t>Part 3 </a:t>
            </a:r>
            <a:r>
              <a:rPr sz="2000" dirty="0"/>
              <a:t>(5 mins): Teacher demo as robot</a:t>
            </a:r>
          </a:p>
          <a:p>
            <a:pPr marL="0" indent="0">
              <a:buNone/>
            </a:pPr>
            <a:endParaRPr sz="20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dirty="0"/>
              <a:t>Social Media Algorithms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27717" y="1883773"/>
            <a:ext cx="5287715" cy="452596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sz="2000" b="1" dirty="0"/>
              <a:t>How TikTok/YouTube decides what to show:</a:t>
            </a:r>
          </a:p>
          <a:p>
            <a:pPr marL="0" indent="0">
              <a:buNone/>
            </a:pPr>
            <a:endParaRPr sz="2000" dirty="0"/>
          </a:p>
          <a:p>
            <a:pPr marL="0" indent="0">
              <a:buNone/>
            </a:pPr>
            <a:r>
              <a:rPr sz="2000" dirty="0"/>
              <a:t>1. Watch history</a:t>
            </a:r>
          </a:p>
          <a:p>
            <a:pPr marL="0" indent="0">
              <a:buNone/>
            </a:pPr>
            <a:r>
              <a:rPr sz="2000" dirty="0"/>
              <a:t>2. Watch time</a:t>
            </a:r>
          </a:p>
          <a:p>
            <a:pPr marL="0" indent="0">
              <a:buNone/>
            </a:pPr>
            <a:r>
              <a:rPr sz="2000" dirty="0"/>
              <a:t>3. Interactions</a:t>
            </a:r>
          </a:p>
          <a:p>
            <a:pPr marL="0" indent="0">
              <a:buNone/>
            </a:pPr>
            <a:r>
              <a:rPr sz="2000" dirty="0"/>
              <a:t>4. Search history  </a:t>
            </a:r>
          </a:p>
          <a:p>
            <a:pPr marL="0" indent="0">
              <a:buNone/>
            </a:pPr>
            <a:r>
              <a:rPr sz="2000" dirty="0"/>
              <a:t>5. Similar users</a:t>
            </a:r>
          </a:p>
          <a:p>
            <a:pPr marL="0" indent="0">
              <a:buNone/>
            </a:pPr>
            <a:endParaRPr sz="20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026D104-786A-62BE-136A-465EDB09C2AB}"/>
              </a:ext>
            </a:extLst>
          </p:cNvPr>
          <p:cNvSpPr txBox="1"/>
          <p:nvPr/>
        </p:nvSpPr>
        <p:spPr>
          <a:xfrm>
            <a:off x="6400800" y="1883773"/>
            <a:ext cx="6096000" cy="31700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b="1" dirty="0"/>
              <a:t>Goal: Keep you watching</a:t>
            </a:r>
          </a:p>
          <a:p>
            <a:pPr marL="0" indent="0">
              <a:buNone/>
            </a:pPr>
            <a:endParaRPr lang="en-US" sz="1800" dirty="0"/>
          </a:p>
          <a:p>
            <a:pPr marL="0" indent="0">
              <a:buNone/>
            </a:pPr>
            <a:r>
              <a:rPr lang="en-US" sz="1800" b="1" dirty="0"/>
              <a:t>Process:</a:t>
            </a:r>
          </a:p>
          <a:p>
            <a:pPr marL="0" indent="0">
              <a:buNone/>
            </a:pPr>
            <a:r>
              <a:rPr lang="en-US" sz="1800" dirty="0"/>
              <a:t>Collect data</a:t>
            </a:r>
          </a:p>
          <a:p>
            <a:pPr marL="0" indent="0">
              <a:buNone/>
            </a:pPr>
            <a:r>
              <a:rPr lang="en-US" sz="1800" dirty="0"/>
              <a:t>Find patterns</a:t>
            </a:r>
          </a:p>
          <a:p>
            <a:pPr marL="0" indent="0">
              <a:buNone/>
            </a:pPr>
            <a:r>
              <a:rPr lang="en-US" sz="1800" dirty="0"/>
              <a:t>Predict preferences</a:t>
            </a:r>
          </a:p>
          <a:p>
            <a:pPr marL="0" indent="0">
              <a:buNone/>
            </a:pPr>
            <a:r>
              <a:rPr lang="en-US" sz="1800" dirty="0"/>
              <a:t>Show content</a:t>
            </a:r>
          </a:p>
          <a:p>
            <a:pPr marL="0" indent="0">
              <a:buNone/>
            </a:pPr>
            <a:r>
              <a:rPr lang="en-US" sz="1800" dirty="0"/>
              <a:t>Learn from response</a:t>
            </a:r>
          </a:p>
          <a:p>
            <a:pPr marL="0" indent="0">
              <a:buNone/>
            </a:pPr>
            <a:r>
              <a:rPr lang="en-US" sz="1800" dirty="0"/>
              <a:t>Repeat</a:t>
            </a:r>
          </a:p>
          <a:p>
            <a:pPr marL="0" indent="0">
              <a:buNone/>
            </a:pPr>
            <a:endParaRPr lang="en-US" sz="1800" dirty="0"/>
          </a:p>
          <a:p>
            <a:pPr marL="0" indent="0">
              <a:buNone/>
            </a:pPr>
            <a:r>
              <a:rPr lang="en-US" sz="1800" b="1" dirty="0"/>
              <a:t>Questions: </a:t>
            </a:r>
            <a:r>
              <a:rPr lang="en-US" sz="1800" dirty="0"/>
              <a:t>Helpful or manipulative?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dirty="0"/>
              <a:t>Activity 2: Design Algorithm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sz="2000" b="1" dirty="0"/>
              <a:t>Design recommendation algorithm for school library app</a:t>
            </a:r>
          </a:p>
          <a:p>
            <a:pPr marL="0" indent="0">
              <a:buNone/>
            </a:pPr>
            <a:endParaRPr sz="2000" dirty="0"/>
          </a:p>
          <a:p>
            <a:pPr marL="0" indent="0">
              <a:buNone/>
            </a:pPr>
            <a:r>
              <a:rPr sz="2000" b="1" dirty="0"/>
              <a:t>Create flowchart showing:</a:t>
            </a:r>
          </a:p>
          <a:p>
            <a:pPr marL="0" indent="0">
              <a:buNone/>
            </a:pPr>
            <a:r>
              <a:rPr sz="2000" dirty="0"/>
              <a:t>What information to collect</a:t>
            </a:r>
          </a:p>
          <a:p>
            <a:pPr marL="0" indent="0">
              <a:buNone/>
            </a:pPr>
            <a:r>
              <a:rPr sz="2000" dirty="0"/>
              <a:t>Decisions algorithm makes</a:t>
            </a:r>
          </a:p>
          <a:p>
            <a:pPr marL="0" indent="0">
              <a:buNone/>
            </a:pPr>
            <a:r>
              <a:rPr sz="2000" dirty="0"/>
              <a:t>How it learns preferences</a:t>
            </a:r>
          </a:p>
          <a:p>
            <a:pPr marL="0" indent="0">
              <a:buNone/>
            </a:pPr>
            <a:r>
              <a:rPr sz="2000" dirty="0"/>
              <a:t>Possible problems</a:t>
            </a:r>
          </a:p>
          <a:p>
            <a:pPr marL="0" indent="0">
              <a:buNone/>
            </a:pPr>
            <a:endParaRPr sz="2000" dirty="0"/>
          </a:p>
          <a:p>
            <a:pPr marL="0" indent="0">
              <a:buNone/>
            </a:pPr>
            <a:r>
              <a:rPr sz="2000" dirty="0"/>
              <a:t>Gallery Walk last 5 mins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dirty="0"/>
              <a:t>Plenary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sz="2000" b="1" dirty="0"/>
              <a:t>Match terms:</a:t>
            </a:r>
          </a:p>
          <a:p>
            <a:pPr marL="0" indent="0">
              <a:buNone/>
            </a:pPr>
            <a:r>
              <a:rPr sz="2000" dirty="0"/>
              <a:t>Algorithm</a:t>
            </a:r>
          </a:p>
          <a:p>
            <a:pPr marL="0" indent="0">
              <a:buNone/>
            </a:pPr>
            <a:r>
              <a:rPr sz="2000" dirty="0"/>
              <a:t>Input</a:t>
            </a:r>
          </a:p>
          <a:p>
            <a:pPr marL="0" indent="0">
              <a:buNone/>
            </a:pPr>
            <a:r>
              <a:rPr sz="2000" dirty="0"/>
              <a:t>Output</a:t>
            </a:r>
          </a:p>
          <a:p>
            <a:pPr marL="0" indent="0">
              <a:buNone/>
            </a:pPr>
            <a:r>
              <a:rPr sz="2000" dirty="0"/>
              <a:t>Decision point</a:t>
            </a:r>
          </a:p>
          <a:p>
            <a:pPr marL="0" indent="0">
              <a:buNone/>
            </a:pPr>
            <a:r>
              <a:rPr sz="2000" dirty="0"/>
              <a:t>Loop</a:t>
            </a:r>
          </a:p>
          <a:p>
            <a:pPr marL="0" indent="0">
              <a:buNone/>
            </a:pPr>
            <a:endParaRPr sz="2000" dirty="0"/>
          </a:p>
          <a:p>
            <a:pPr marL="0" indent="0">
              <a:buNone/>
            </a:pPr>
            <a:r>
              <a:rPr sz="2000" b="1" dirty="0"/>
              <a:t>Exit Ticket: </a:t>
            </a:r>
            <a:r>
              <a:rPr sz="2000" dirty="0"/>
              <a:t>Algorithms can be wrong when...</a:t>
            </a:r>
          </a:p>
          <a:p>
            <a:pPr marL="0" indent="0">
              <a:buNone/>
            </a:pPr>
            <a:endParaRPr sz="2000" dirty="0"/>
          </a:p>
          <a:p>
            <a:pPr marL="0" indent="0">
              <a:buNone/>
            </a:pPr>
            <a:r>
              <a:rPr sz="2000" b="1" dirty="0"/>
              <a:t>Verbal: </a:t>
            </a:r>
            <a:r>
              <a:rPr sz="2000" dirty="0"/>
              <a:t>Give example of algorithm you use daily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dirty="0"/>
              <a:t>Homework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sz="2000" b="1" dirty="0"/>
              <a:t>Track YouTube/TikTok recommendations for 3 days</a:t>
            </a:r>
          </a:p>
          <a:p>
            <a:pPr marL="0" indent="0">
              <a:buNone/>
            </a:pPr>
            <a:endParaRPr sz="2000" dirty="0"/>
          </a:p>
          <a:p>
            <a:pPr marL="0" indent="0">
              <a:buNone/>
            </a:pPr>
            <a:r>
              <a:rPr sz="2000" b="1" dirty="0"/>
              <a:t>Write 200 words:</a:t>
            </a:r>
          </a:p>
          <a:p>
            <a:pPr marL="0" indent="0">
              <a:buNone/>
            </a:pPr>
            <a:r>
              <a:rPr sz="2000" dirty="0"/>
              <a:t>What pattern do you notice?</a:t>
            </a:r>
          </a:p>
          <a:p>
            <a:pPr marL="0" indent="0">
              <a:buNone/>
            </a:pPr>
            <a:r>
              <a:rPr sz="2000" dirty="0"/>
              <a:t>Why these videos?</a:t>
            </a:r>
          </a:p>
          <a:p>
            <a:pPr marL="0" indent="0">
              <a:buNone/>
            </a:pPr>
            <a:r>
              <a:rPr sz="2000" dirty="0"/>
              <a:t>Could algorithm be wrong?</a:t>
            </a:r>
          </a:p>
          <a:p>
            <a:pPr marL="0" indent="0">
              <a:buNone/>
            </a:pPr>
            <a:endParaRPr sz="2000" dirty="0"/>
          </a:p>
          <a:p>
            <a:pPr marL="0" indent="0">
              <a:buNone/>
            </a:pPr>
            <a:r>
              <a:rPr sz="2000" b="1" dirty="0"/>
              <a:t>Due: </a:t>
            </a:r>
            <a:r>
              <a:rPr sz="2000" dirty="0"/>
              <a:t>Next lesson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</TotalTime>
  <Words>1007</Words>
  <Application>Microsoft Office PowerPoint</Application>
  <PresentationFormat>Widescreen</PresentationFormat>
  <Paragraphs>237</Paragraphs>
  <Slides>10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4" baseType="lpstr">
      <vt:lpstr>Aptos</vt:lpstr>
      <vt:lpstr>Arial</vt:lpstr>
      <vt:lpstr>Calibri</vt:lpstr>
      <vt:lpstr>Office Theme</vt:lpstr>
      <vt:lpstr>Introduction to Algorithms</vt:lpstr>
      <vt:lpstr>Learning Objectives</vt:lpstr>
      <vt:lpstr>Prior Knowledge Check</vt:lpstr>
      <vt:lpstr>What is an Algorithm?</vt:lpstr>
      <vt:lpstr>Activity 1: Write an Algorithm</vt:lpstr>
      <vt:lpstr>Social Media Algorithms</vt:lpstr>
      <vt:lpstr>Activity 2: Design Algorithm</vt:lpstr>
      <vt:lpstr>Plenary</vt:lpstr>
      <vt:lpstr>Homework</vt:lpstr>
      <vt:lpstr>References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Chris Calder</cp:lastModifiedBy>
  <cp:revision>7</cp:revision>
  <dcterms:created xsi:type="dcterms:W3CDTF">2013-01-27T09:14:16Z</dcterms:created>
  <dcterms:modified xsi:type="dcterms:W3CDTF">2025-12-31T20:17:06Z</dcterms:modified>
  <cp:category/>
</cp:coreProperties>
</file>